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Lst>
  <p:sldIdLst>
    <p:sldId id="256" r:id="rId2"/>
    <p:sldId id="257" r:id="rId3"/>
    <p:sldId id="258" r:id="rId4"/>
    <p:sldId id="259" r:id="rId5"/>
    <p:sldId id="260" r:id="rId6"/>
    <p:sldId id="261" r:id="rId7"/>
    <p:sldId id="263" r:id="rId8"/>
    <p:sldId id="264"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2680865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1110117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2650814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57739C-073C-4626-9727-4A3490044DF6}" type="datetimeFigureOut">
              <a:rPr lang="en-GB" smtClean="0"/>
              <a:t>20/04/2020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2172129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557739C-073C-4626-9727-4A3490044DF6}" type="datetimeFigureOut">
              <a:rPr lang="en-GB" smtClean="0"/>
              <a:t>20/04/2020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685475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557739C-073C-4626-9727-4A3490044DF6}" type="datetimeFigureOut">
              <a:rPr lang="en-GB" smtClean="0"/>
              <a:t>20/04/2020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1862927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7739C-073C-4626-9727-4A3490044DF6}" type="datetimeFigureOut">
              <a:rPr lang="en-GB" smtClean="0"/>
              <a:t>20/04/2020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1341251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557739C-073C-4626-9727-4A3490044DF6}" type="datetimeFigureOut">
              <a:rPr lang="en-GB" smtClean="0"/>
              <a:t>20/04/2020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3580203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557739C-073C-4626-9727-4A3490044DF6}" type="datetimeFigureOut">
              <a:rPr lang="en-GB" smtClean="0"/>
              <a:t>20/04/2020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3098294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3251764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2118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11499275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348583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283108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14206559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57739C-073C-4626-9727-4A3490044DF6}" type="datetimeFigureOut">
              <a:rPr lang="en-GB" smtClean="0"/>
              <a:t>20/04/2020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F5E62-353A-49FB-AEB0-6C3D0971CEE1}" type="slidenum">
              <a:rPr lang="en-GB" smtClean="0"/>
              <a:t>‹#›</a:t>
            </a:fld>
            <a:endParaRPr lang="en-GB"/>
          </a:p>
        </p:txBody>
      </p:sp>
    </p:spTree>
    <p:extLst>
      <p:ext uri="{BB962C8B-B14F-4D97-AF65-F5344CB8AC3E}">
        <p14:creationId xmlns:p14="http://schemas.microsoft.com/office/powerpoint/2010/main" val="395973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557739C-073C-4626-9727-4A3490044DF6}" type="datetimeFigureOut">
              <a:rPr lang="en-GB" smtClean="0"/>
              <a:t>20/04/2020</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2AF5E62-353A-49FB-AEB0-6C3D0971CEE1}" type="slidenum">
              <a:rPr lang="en-GB" smtClean="0"/>
              <a:t>‹#›</a:t>
            </a:fld>
            <a:endParaRPr lang="en-GB"/>
          </a:p>
        </p:txBody>
      </p:sp>
    </p:spTree>
    <p:extLst>
      <p:ext uri="{BB962C8B-B14F-4D97-AF65-F5344CB8AC3E}">
        <p14:creationId xmlns:p14="http://schemas.microsoft.com/office/powerpoint/2010/main" val="1639388096"/>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 id="2147483916" r:id="rId12"/>
    <p:sldLayoutId id="2147483917" r:id="rId13"/>
    <p:sldLayoutId id="2147483918" r:id="rId14"/>
    <p:sldLayoutId id="2147483919" r:id="rId15"/>
    <p:sldLayoutId id="214748392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4800" b="1" dirty="0" smtClean="0"/>
              <a:t>LEGO GROUP</a:t>
            </a:r>
            <a:endParaRPr lang="en-GB" sz="4800" b="1" dirty="0"/>
          </a:p>
        </p:txBody>
      </p:sp>
      <p:pic>
        <p:nvPicPr>
          <p:cNvPr id="6" name="Content Placeholder 5" descr="https://www.lego.com/cdn/cs/set/assets/bltefc61087ce0bd983/2020-Novelty-City-60244-201912-Block-Standard.jpg?fit=crop&amp;format=jpg&amp;quality=80&amp;auto=webp&amp;width=635&amp;height=440&amp;dpr=1"/>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11680" y="1905794"/>
            <a:ext cx="8164286" cy="4191000"/>
          </a:xfrm>
          <a:prstGeom prst="rect">
            <a:avLst/>
          </a:prstGeom>
          <a:noFill/>
          <a:ln>
            <a:noFill/>
          </a:ln>
        </p:spPr>
      </p:pic>
    </p:spTree>
    <p:extLst>
      <p:ext uri="{BB962C8B-B14F-4D97-AF65-F5344CB8AC3E}">
        <p14:creationId xmlns:p14="http://schemas.microsoft.com/office/powerpoint/2010/main" val="37548661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7497"/>
          </a:xfrm>
        </p:spPr>
        <p:txBody>
          <a:bodyPr/>
          <a:lstStyle/>
          <a:p>
            <a:r>
              <a:rPr lang="en-GB" b="1" dirty="0" smtClean="0"/>
              <a:t>BACKGROUND INFORMATION</a:t>
            </a:r>
            <a:endParaRPr lang="en-GB" b="1" dirty="0"/>
          </a:p>
        </p:txBody>
      </p:sp>
      <p:sp>
        <p:nvSpPr>
          <p:cNvPr id="3" name="Content Placeholder 2"/>
          <p:cNvSpPr>
            <a:spLocks noGrp="1"/>
          </p:cNvSpPr>
          <p:nvPr>
            <p:ph idx="1"/>
          </p:nvPr>
        </p:nvSpPr>
        <p:spPr>
          <a:xfrm>
            <a:off x="677334" y="1267097"/>
            <a:ext cx="8596668" cy="4774265"/>
          </a:xfrm>
        </p:spPr>
        <p:txBody>
          <a:bodyPr/>
          <a:lstStyle/>
          <a:p>
            <a:r>
              <a:rPr lang="en-GB" dirty="0" smtClean="0"/>
              <a:t>The company was founded in 1932 and has specialised in making of toys since its inception.</a:t>
            </a:r>
          </a:p>
          <a:p>
            <a:r>
              <a:rPr lang="en-GB" dirty="0" smtClean="0"/>
              <a:t>It has been famous for its LEGO bricks which has been named twice as the toy of the century</a:t>
            </a:r>
          </a:p>
          <a:p>
            <a:r>
              <a:rPr lang="en-GB" dirty="0" smtClean="0"/>
              <a:t>It’s currently managed by 6 board members and 9 executive members</a:t>
            </a:r>
          </a:p>
          <a:p>
            <a:r>
              <a:rPr lang="en-GB" dirty="0" smtClean="0"/>
              <a:t>Current milestones in the company include online stores for its toys and web based games</a:t>
            </a:r>
          </a:p>
        </p:txBody>
      </p:sp>
    </p:spTree>
    <p:extLst>
      <p:ext uri="{BB962C8B-B14F-4D97-AF65-F5344CB8AC3E}">
        <p14:creationId xmlns:p14="http://schemas.microsoft.com/office/powerpoint/2010/main" val="35243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35874"/>
          </a:xfrm>
        </p:spPr>
        <p:txBody>
          <a:bodyPr/>
          <a:lstStyle/>
          <a:p>
            <a:r>
              <a:rPr lang="en-GB" b="1" dirty="0" smtClean="0"/>
              <a:t>Industry</a:t>
            </a:r>
            <a:endParaRPr lang="en-GB" b="1" dirty="0"/>
          </a:p>
        </p:txBody>
      </p:sp>
      <p:sp>
        <p:nvSpPr>
          <p:cNvPr id="3" name="Content Placeholder 2"/>
          <p:cNvSpPr>
            <a:spLocks noGrp="1"/>
          </p:cNvSpPr>
          <p:nvPr>
            <p:ph idx="1"/>
          </p:nvPr>
        </p:nvSpPr>
        <p:spPr>
          <a:xfrm>
            <a:off x="677334" y="1345475"/>
            <a:ext cx="8596668" cy="4695888"/>
          </a:xfrm>
        </p:spPr>
        <p:txBody>
          <a:bodyPr/>
          <a:lstStyle/>
          <a:p>
            <a:pPr marL="0" indent="0">
              <a:buNone/>
            </a:pPr>
            <a:r>
              <a:rPr lang="en-GB" dirty="0" smtClean="0"/>
              <a:t>The company operates in the </a:t>
            </a:r>
            <a:r>
              <a:rPr lang="en-GB" b="1" u="sng" dirty="0" smtClean="0"/>
              <a:t>entertainment industry </a:t>
            </a:r>
            <a:r>
              <a:rPr lang="en-GB" dirty="0" smtClean="0"/>
              <a:t>with a bias in the </a:t>
            </a:r>
            <a:r>
              <a:rPr lang="en-GB" b="1" u="sng" dirty="0" smtClean="0"/>
              <a:t>toys and games</a:t>
            </a:r>
            <a:r>
              <a:rPr lang="en-GB" dirty="0" smtClean="0"/>
              <a:t> industry. The industry is very competitive but LEGO Group has been able to shine through.</a:t>
            </a:r>
          </a:p>
          <a:p>
            <a:pPr marL="0" indent="0">
              <a:buNone/>
            </a:pPr>
            <a:r>
              <a:rPr lang="en-GB" dirty="0" smtClean="0"/>
              <a:t>The company has developed to be a key player especially with the development of the brick technology though it failed to secure the technology completely.</a:t>
            </a:r>
          </a:p>
          <a:p>
            <a:pPr marL="0" indent="0">
              <a:buNone/>
            </a:pPr>
            <a:r>
              <a:rPr lang="en-GB" dirty="0" smtClean="0"/>
              <a:t>It has however faced key competition from related companies like,</a:t>
            </a:r>
          </a:p>
          <a:p>
            <a:r>
              <a:rPr lang="en-GB" dirty="0" smtClean="0"/>
              <a:t>Mattel </a:t>
            </a:r>
            <a:r>
              <a:rPr lang="en-GB" dirty="0" err="1" smtClean="0"/>
              <a:t>inc</a:t>
            </a:r>
            <a:endParaRPr lang="en-GB" dirty="0" smtClean="0"/>
          </a:p>
          <a:p>
            <a:r>
              <a:rPr lang="en-GB" dirty="0" smtClean="0"/>
              <a:t>Hasbro </a:t>
            </a:r>
            <a:r>
              <a:rPr lang="en-GB" dirty="0" err="1" smtClean="0"/>
              <a:t>Inc</a:t>
            </a:r>
            <a:endParaRPr lang="en-GB" dirty="0" smtClean="0"/>
          </a:p>
          <a:p>
            <a:r>
              <a:rPr lang="en-GB" dirty="0" smtClean="0"/>
              <a:t>Tyco toys</a:t>
            </a:r>
          </a:p>
          <a:p>
            <a:r>
              <a:rPr lang="en-GB" dirty="0" smtClean="0"/>
              <a:t>Mega blocks</a:t>
            </a:r>
          </a:p>
          <a:p>
            <a:r>
              <a:rPr lang="en-GB" dirty="0" smtClean="0"/>
              <a:t>Best block company</a:t>
            </a:r>
          </a:p>
          <a:p>
            <a:pPr marL="0" indent="0">
              <a:buNone/>
            </a:pPr>
            <a:r>
              <a:rPr lang="en-GB" dirty="0" smtClean="0"/>
              <a:t>The company however seems performing better in financial terms and will most likely outperform or even hedge out some competitors from the market.</a:t>
            </a:r>
            <a:endParaRPr lang="en-GB" dirty="0"/>
          </a:p>
        </p:txBody>
      </p:sp>
    </p:spTree>
    <p:extLst>
      <p:ext uri="{BB962C8B-B14F-4D97-AF65-F5344CB8AC3E}">
        <p14:creationId xmlns:p14="http://schemas.microsoft.com/office/powerpoint/2010/main" val="27693038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19092"/>
          </a:xfrm>
        </p:spPr>
        <p:txBody>
          <a:bodyPr/>
          <a:lstStyle/>
          <a:p>
            <a:r>
              <a:rPr lang="en-GB" b="1" dirty="0" smtClean="0"/>
              <a:t>Company Performance</a:t>
            </a:r>
            <a:endParaRPr lang="en-GB"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04572715"/>
              </p:ext>
            </p:extLst>
          </p:nvPr>
        </p:nvGraphicFramePr>
        <p:xfrm>
          <a:off x="1515290" y="1084229"/>
          <a:ext cx="8112036" cy="5342706"/>
        </p:xfrm>
        <a:graphic>
          <a:graphicData uri="http://schemas.openxmlformats.org/drawingml/2006/table">
            <a:tbl>
              <a:tblPr>
                <a:tableStyleId>{5C22544A-7EE6-4342-B048-85BDC9FD1C3A}</a:tableStyleId>
              </a:tblPr>
              <a:tblGrid>
                <a:gridCol w="3525724">
                  <a:extLst>
                    <a:ext uri="{9D8B030D-6E8A-4147-A177-3AD203B41FA5}">
                      <a16:colId xmlns:a16="http://schemas.microsoft.com/office/drawing/2014/main" val="2869049562"/>
                    </a:ext>
                  </a:extLst>
                </a:gridCol>
                <a:gridCol w="1146578">
                  <a:extLst>
                    <a:ext uri="{9D8B030D-6E8A-4147-A177-3AD203B41FA5}">
                      <a16:colId xmlns:a16="http://schemas.microsoft.com/office/drawing/2014/main" val="972931730"/>
                    </a:ext>
                  </a:extLst>
                </a:gridCol>
                <a:gridCol w="1146578">
                  <a:extLst>
                    <a:ext uri="{9D8B030D-6E8A-4147-A177-3AD203B41FA5}">
                      <a16:colId xmlns:a16="http://schemas.microsoft.com/office/drawing/2014/main" val="2594829870"/>
                    </a:ext>
                  </a:extLst>
                </a:gridCol>
                <a:gridCol w="1146578">
                  <a:extLst>
                    <a:ext uri="{9D8B030D-6E8A-4147-A177-3AD203B41FA5}">
                      <a16:colId xmlns:a16="http://schemas.microsoft.com/office/drawing/2014/main" val="3699584095"/>
                    </a:ext>
                  </a:extLst>
                </a:gridCol>
                <a:gridCol w="1146578">
                  <a:extLst>
                    <a:ext uri="{9D8B030D-6E8A-4147-A177-3AD203B41FA5}">
                      <a16:colId xmlns:a16="http://schemas.microsoft.com/office/drawing/2014/main" val="4150860833"/>
                    </a:ext>
                  </a:extLst>
                </a:gridCol>
              </a:tblGrid>
              <a:tr h="197878">
                <a:tc gridSpan="5">
                  <a:txBody>
                    <a:bodyPr/>
                    <a:lstStyle/>
                    <a:p>
                      <a:pPr algn="ctr" fontAlgn="b"/>
                      <a:r>
                        <a:rPr lang="en-GB" sz="1000" u="none" strike="noStrike">
                          <a:effectLst/>
                        </a:rPr>
                        <a:t> LEGO </a:t>
                      </a:r>
                      <a:endParaRPr lang="en-GB" sz="1000" b="1" i="0" u="none" strike="noStrike">
                        <a:solidFill>
                          <a:srgbClr val="000000"/>
                        </a:solidFill>
                        <a:effectLst/>
                        <a:latin typeface="Century" panose="02040604050505020304" pitchFamily="18" charset="0"/>
                      </a:endParaRPr>
                    </a:p>
                  </a:txBody>
                  <a:tcPr marL="7674" marR="7674" marT="7674"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51823923"/>
                  </a:ext>
                </a:extLst>
              </a:tr>
              <a:tr h="197878">
                <a:tc>
                  <a:txBody>
                    <a:bodyPr/>
                    <a:lstStyle/>
                    <a:p>
                      <a:pPr algn="l" fontAlgn="b"/>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2019</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2018</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2017</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2016</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646703351"/>
                  </a:ext>
                </a:extLst>
              </a:tr>
              <a:tr h="197878">
                <a:tc>
                  <a:txBody>
                    <a:bodyPr/>
                    <a:lstStyle/>
                    <a:p>
                      <a:pPr algn="l" fontAlgn="b"/>
                      <a:r>
                        <a:rPr lang="en-GB" sz="1000" u="none" strike="noStrike">
                          <a:effectLst/>
                        </a:rPr>
                        <a:t> Gross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l" fontAlgn="b"/>
                      <a:r>
                        <a:rPr lang="en-GB" sz="1000" u="none" strike="noStrike">
                          <a:effectLst/>
                        </a:rPr>
                        <a:t>       72.00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71.40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70.70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72.20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433537516"/>
                  </a:ext>
                </a:extLst>
              </a:tr>
              <a:tr h="197878">
                <a:tc>
                  <a:txBody>
                    <a:bodyPr/>
                    <a:lstStyle/>
                    <a:p>
                      <a:pPr algn="l" fontAlgn="b"/>
                      <a:r>
                        <a:rPr lang="en-GB" sz="1000" u="none" strike="noStrike">
                          <a:effectLst/>
                        </a:rPr>
                        <a:t> Operating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28.10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29.60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29.60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32.80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2861566895"/>
                  </a:ext>
                </a:extLst>
              </a:tr>
              <a:tr h="197878">
                <a:tc>
                  <a:txBody>
                    <a:bodyPr/>
                    <a:lstStyle/>
                    <a:p>
                      <a:pPr algn="l" fontAlgn="b"/>
                      <a:r>
                        <a:rPr lang="en-GB" sz="1000" u="none" strike="noStrike">
                          <a:effectLst/>
                        </a:rPr>
                        <a:t> Net profit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21.50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22.20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22.30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24.90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160479281"/>
                  </a:ext>
                </a:extLst>
              </a:tr>
              <a:tr h="197878">
                <a:tc>
                  <a:txBody>
                    <a:bodyPr/>
                    <a:lstStyle/>
                    <a:p>
                      <a:pPr algn="l" fontAlgn="b"/>
                      <a:r>
                        <a:rPr lang="en-GB" sz="1000" u="none" strike="noStrike">
                          <a:effectLst/>
                        </a:rPr>
                        <a:t> Return on equity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37.80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38.00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38.30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49.90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812079460"/>
                  </a:ext>
                </a:extLst>
              </a:tr>
              <a:tr h="197878">
                <a:tc>
                  <a:txBody>
                    <a:bodyPr/>
                    <a:lstStyle/>
                    <a:p>
                      <a:pPr algn="l" fontAlgn="b"/>
                      <a:r>
                        <a:rPr lang="en-GB" sz="1000" u="none" strike="noStrike">
                          <a:effectLst/>
                        </a:rPr>
                        <a:t> Return on invested capital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69.00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78.90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72.30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92.00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1846425997"/>
                  </a:ext>
                </a:extLst>
              </a:tr>
              <a:tr h="197878">
                <a:tc>
                  <a:txBody>
                    <a:bodyPr/>
                    <a:lstStyle/>
                    <a:p>
                      <a:pPr algn="l" fontAlgn="b"/>
                      <a:r>
                        <a:rPr lang="en-GB" sz="1000" u="none" strike="noStrike">
                          <a:effectLst/>
                        </a:rPr>
                        <a:t> Equity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63.50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69.10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69.30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66.90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55938024"/>
                  </a:ext>
                </a:extLst>
              </a:tr>
              <a:tr h="197878">
                <a:tc>
                  <a:txBody>
                    <a:bodyPr/>
                    <a:lstStyle/>
                    <a:p>
                      <a:pPr algn="l" fontAlgn="b"/>
                      <a:r>
                        <a:rPr lang="en-GB" sz="1000" u="none" strike="noStrike">
                          <a:effectLst/>
                        </a:rPr>
                        <a:t> Current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1.93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2.06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2.04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1.99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1525167247"/>
                  </a:ext>
                </a:extLst>
              </a:tr>
              <a:tr h="197878">
                <a:tc>
                  <a:txBody>
                    <a:bodyPr/>
                    <a:lstStyle/>
                    <a:p>
                      <a:pPr algn="l" fontAlgn="b"/>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66844770"/>
                  </a:ext>
                </a:extLst>
              </a:tr>
              <a:tr h="197878">
                <a:tc gridSpan="5">
                  <a:txBody>
                    <a:bodyPr/>
                    <a:lstStyle/>
                    <a:p>
                      <a:pPr algn="ctr" fontAlgn="b"/>
                      <a:r>
                        <a:rPr lang="en-GB" sz="1000" u="none" strike="noStrike" dirty="0">
                          <a:effectLst/>
                        </a:rPr>
                        <a:t> MATTEL INC </a:t>
                      </a:r>
                      <a:endParaRPr lang="en-GB" sz="1000" b="1" i="0" u="none" strike="noStrike" dirty="0">
                        <a:solidFill>
                          <a:srgbClr val="000000"/>
                        </a:solidFill>
                        <a:effectLst/>
                        <a:latin typeface="Century" panose="02040604050505020304" pitchFamily="18" charset="0"/>
                      </a:endParaRPr>
                    </a:p>
                  </a:txBody>
                  <a:tcPr marL="7674" marR="7674" marT="7674"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38560631"/>
                  </a:ext>
                </a:extLst>
              </a:tr>
              <a:tr h="197878">
                <a:tc>
                  <a:txBody>
                    <a:bodyPr/>
                    <a:lstStyle/>
                    <a:p>
                      <a:pPr algn="l" fontAlgn="b"/>
                      <a:r>
                        <a:rPr lang="en-GB" sz="1000" u="none" strike="noStrike">
                          <a:effectLst/>
                        </a:rPr>
                        <a:t> Gross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39.80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37.40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46.70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539700573"/>
                  </a:ext>
                </a:extLst>
              </a:tr>
              <a:tr h="197878">
                <a:tc>
                  <a:txBody>
                    <a:bodyPr/>
                    <a:lstStyle/>
                    <a:p>
                      <a:pPr algn="l" fontAlgn="b"/>
                      <a:r>
                        <a:rPr lang="en-GB" sz="1000" u="none" strike="noStrike">
                          <a:effectLst/>
                        </a:rPr>
                        <a:t> Operating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5.20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6.90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9.50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942159331"/>
                  </a:ext>
                </a:extLst>
              </a:tr>
              <a:tr h="197878">
                <a:tc>
                  <a:txBody>
                    <a:bodyPr/>
                    <a:lstStyle/>
                    <a:p>
                      <a:pPr algn="l" fontAlgn="b"/>
                      <a:r>
                        <a:rPr lang="en-GB" sz="1000" u="none" strike="noStrike">
                          <a:effectLst/>
                        </a:rPr>
                        <a:t> Net profit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11.80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21.60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5.70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1799284290"/>
                  </a:ext>
                </a:extLst>
              </a:tr>
              <a:tr h="197878">
                <a:tc>
                  <a:txBody>
                    <a:bodyPr/>
                    <a:lstStyle/>
                    <a:p>
                      <a:pPr algn="l" fontAlgn="b"/>
                      <a:r>
                        <a:rPr lang="en-GB" sz="1000" u="none" strike="noStrike">
                          <a:effectLst/>
                        </a:rPr>
                        <a:t> Return on equity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81.20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84.60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13.00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4157043335"/>
                  </a:ext>
                </a:extLst>
              </a:tr>
              <a:tr h="197878">
                <a:tc>
                  <a:txBody>
                    <a:bodyPr/>
                    <a:lstStyle/>
                    <a:p>
                      <a:pPr algn="l" fontAlgn="b"/>
                      <a:r>
                        <a:rPr lang="en-GB" sz="1000" u="none" strike="noStrike">
                          <a:effectLst/>
                        </a:rPr>
                        <a:t> Return on invested capital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13.40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22.90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6.30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671292871"/>
                  </a:ext>
                </a:extLst>
              </a:tr>
              <a:tr h="197878">
                <a:tc>
                  <a:txBody>
                    <a:bodyPr/>
                    <a:lstStyle/>
                    <a:p>
                      <a:pPr algn="l" fontAlgn="b"/>
                      <a:r>
                        <a:rPr lang="en-GB" sz="1000" u="none" strike="noStrike">
                          <a:effectLst/>
                        </a:rPr>
                        <a:t> Equity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12.30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20.00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37.10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660097849"/>
                  </a:ext>
                </a:extLst>
              </a:tr>
              <a:tr h="197878">
                <a:tc>
                  <a:txBody>
                    <a:bodyPr/>
                    <a:lstStyle/>
                    <a:p>
                      <a:pPr algn="l" fontAlgn="b"/>
                      <a:r>
                        <a:rPr lang="en-GB" sz="1000" u="none" strike="noStrike">
                          <a:effectLst/>
                        </a:rPr>
                        <a:t> Current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1.86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1.91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1.95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340850775"/>
                  </a:ext>
                </a:extLst>
              </a:tr>
              <a:tr h="197878">
                <a:tc>
                  <a:txBody>
                    <a:bodyPr/>
                    <a:lstStyle/>
                    <a:p>
                      <a:pPr algn="l" fontAlgn="b"/>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236576936"/>
                  </a:ext>
                </a:extLst>
              </a:tr>
              <a:tr h="197878">
                <a:tc gridSpan="5">
                  <a:txBody>
                    <a:bodyPr/>
                    <a:lstStyle/>
                    <a:p>
                      <a:pPr algn="ctr" fontAlgn="b"/>
                      <a:r>
                        <a:rPr lang="en-GB" sz="1000" u="none" strike="noStrike" dirty="0">
                          <a:effectLst/>
                        </a:rPr>
                        <a:t> HASBRO INC </a:t>
                      </a:r>
                      <a:endParaRPr lang="en-GB" sz="1000" b="1" i="0" u="none" strike="noStrike" dirty="0">
                        <a:solidFill>
                          <a:srgbClr val="000000"/>
                        </a:solidFill>
                        <a:effectLst/>
                        <a:latin typeface="Century" panose="02040604050505020304" pitchFamily="18" charset="0"/>
                      </a:endParaRPr>
                    </a:p>
                  </a:txBody>
                  <a:tcPr marL="7674" marR="7674" marT="7674"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07722331"/>
                  </a:ext>
                </a:extLst>
              </a:tr>
              <a:tr h="197878">
                <a:tc>
                  <a:txBody>
                    <a:bodyPr/>
                    <a:lstStyle/>
                    <a:p>
                      <a:pPr algn="l" fontAlgn="b"/>
                      <a:r>
                        <a:rPr lang="en-GB" sz="1000" u="none" strike="noStrike">
                          <a:effectLst/>
                        </a:rPr>
                        <a:t> Gross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59.60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60.90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62.10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2283955359"/>
                  </a:ext>
                </a:extLst>
              </a:tr>
              <a:tr h="197878">
                <a:tc>
                  <a:txBody>
                    <a:bodyPr/>
                    <a:lstStyle/>
                    <a:p>
                      <a:pPr algn="l" fontAlgn="b"/>
                      <a:r>
                        <a:rPr lang="en-GB" sz="1000" u="none" strike="noStrike">
                          <a:effectLst/>
                        </a:rPr>
                        <a:t> Operating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7.20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15.60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15.70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501361264"/>
                  </a:ext>
                </a:extLst>
              </a:tr>
              <a:tr h="197878">
                <a:tc>
                  <a:txBody>
                    <a:bodyPr/>
                    <a:lstStyle/>
                    <a:p>
                      <a:pPr algn="l" fontAlgn="b"/>
                      <a:r>
                        <a:rPr lang="en-GB" sz="1000" u="none" strike="noStrike">
                          <a:effectLst/>
                        </a:rPr>
                        <a:t> Net profit margin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4.80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10.60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2763175701"/>
                  </a:ext>
                </a:extLst>
              </a:tr>
              <a:tr h="197878">
                <a:tc>
                  <a:txBody>
                    <a:bodyPr/>
                    <a:lstStyle/>
                    <a:p>
                      <a:pPr algn="l" fontAlgn="b"/>
                      <a:r>
                        <a:rPr lang="en-GB" sz="1000" u="none" strike="noStrike">
                          <a:effectLst/>
                        </a:rPr>
                        <a:t> Return on equity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12.60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21.60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28.60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2084215170"/>
                  </a:ext>
                </a:extLst>
              </a:tr>
              <a:tr h="197878">
                <a:tc>
                  <a:txBody>
                    <a:bodyPr/>
                    <a:lstStyle/>
                    <a:p>
                      <a:pPr algn="l" fontAlgn="b"/>
                      <a:r>
                        <a:rPr lang="en-GB" sz="1000" u="none" strike="noStrike">
                          <a:effectLst/>
                        </a:rPr>
                        <a:t> Return on invested capital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4.20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7.50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10.50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47083369"/>
                  </a:ext>
                </a:extLst>
              </a:tr>
              <a:tr h="197878">
                <a:tc>
                  <a:txBody>
                    <a:bodyPr/>
                    <a:lstStyle/>
                    <a:p>
                      <a:pPr algn="l" fontAlgn="b"/>
                      <a:r>
                        <a:rPr lang="en-GB" sz="1000" u="none" strike="noStrike">
                          <a:effectLst/>
                        </a:rPr>
                        <a:t> Equity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33.30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34.60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36.60 </a:t>
                      </a:r>
                      <a:endParaRPr lang="en-GB" sz="1000" b="0" i="0" u="none" strike="noStrike">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1227306058"/>
                  </a:ext>
                </a:extLst>
              </a:tr>
              <a:tr h="197878">
                <a:tc>
                  <a:txBody>
                    <a:bodyPr/>
                    <a:lstStyle/>
                    <a:p>
                      <a:pPr algn="l" fontAlgn="b"/>
                      <a:r>
                        <a:rPr lang="en-GB" sz="1000" u="none" strike="noStrike">
                          <a:effectLst/>
                        </a:rPr>
                        <a:t> Current ratio </a:t>
                      </a:r>
                      <a:endParaRPr lang="en-GB" sz="1000" b="1"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0.87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a:effectLst/>
                        </a:rPr>
                        <a:t>         1.05 </a:t>
                      </a:r>
                      <a:endParaRPr lang="en-GB" sz="1000" b="0" i="0" u="none" strike="noStrike">
                        <a:solidFill>
                          <a:srgbClr val="000000"/>
                        </a:solidFill>
                        <a:effectLst/>
                        <a:latin typeface="Century" panose="02040604050505020304" pitchFamily="18" charset="0"/>
                      </a:endParaRPr>
                    </a:p>
                  </a:txBody>
                  <a:tcPr marL="7674" marR="7674" marT="7674" marB="0" anchor="b"/>
                </a:tc>
                <a:tc>
                  <a:txBody>
                    <a:bodyPr/>
                    <a:lstStyle/>
                    <a:p>
                      <a:pPr algn="ctr" fontAlgn="b"/>
                      <a:r>
                        <a:rPr lang="en-GB" sz="1000" u="none" strike="noStrike" dirty="0">
                          <a:effectLst/>
                        </a:rPr>
                        <a:t>         1.02 </a:t>
                      </a:r>
                      <a:endParaRPr lang="en-GB" sz="1000" b="0" i="0" u="none" strike="noStrike" dirty="0">
                        <a:solidFill>
                          <a:srgbClr val="000000"/>
                        </a:solidFill>
                        <a:effectLst/>
                        <a:latin typeface="Century" panose="02040604050505020304" pitchFamily="18" charset="0"/>
                      </a:endParaRPr>
                    </a:p>
                  </a:txBody>
                  <a:tcPr marL="7674" marR="7674" marT="7674" marB="0" anchor="b"/>
                </a:tc>
                <a:extLst>
                  <a:ext uri="{0D108BD9-81ED-4DB2-BD59-A6C34878D82A}">
                    <a16:rowId xmlns:a16="http://schemas.microsoft.com/office/drawing/2014/main" val="3247834980"/>
                  </a:ext>
                </a:extLst>
              </a:tr>
            </a:tbl>
          </a:graphicData>
        </a:graphic>
      </p:graphicFrame>
    </p:spTree>
    <p:extLst>
      <p:ext uri="{BB962C8B-B14F-4D97-AF65-F5344CB8AC3E}">
        <p14:creationId xmlns:p14="http://schemas.microsoft.com/office/powerpoint/2010/main" val="12757013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09749"/>
          </a:xfrm>
        </p:spPr>
        <p:txBody>
          <a:bodyPr/>
          <a:lstStyle/>
          <a:p>
            <a:r>
              <a:rPr lang="en-GB" b="1" dirty="0" smtClean="0"/>
              <a:t>Company Performance, Continued…….</a:t>
            </a:r>
            <a:endParaRPr lang="en-GB" b="1" dirty="0"/>
          </a:p>
        </p:txBody>
      </p:sp>
      <p:sp>
        <p:nvSpPr>
          <p:cNvPr id="3" name="Content Placeholder 2"/>
          <p:cNvSpPr>
            <a:spLocks noGrp="1"/>
          </p:cNvSpPr>
          <p:nvPr>
            <p:ph idx="1"/>
          </p:nvPr>
        </p:nvSpPr>
        <p:spPr>
          <a:xfrm>
            <a:off x="677334" y="1319349"/>
            <a:ext cx="8596668" cy="4722013"/>
          </a:xfrm>
        </p:spPr>
        <p:txBody>
          <a:bodyPr>
            <a:normAutofit/>
          </a:bodyPr>
          <a:lstStyle/>
          <a:p>
            <a:pPr marL="0" indent="0">
              <a:buNone/>
            </a:pPr>
            <a:r>
              <a:rPr lang="en-GB" dirty="0" smtClean="0"/>
              <a:t>From the company financial performance, the following is evident;</a:t>
            </a:r>
          </a:p>
          <a:p>
            <a:r>
              <a:rPr lang="en-GB" dirty="0" smtClean="0"/>
              <a:t>The company has a good profit margin compared to its competitors which shows a low cost of production</a:t>
            </a:r>
          </a:p>
          <a:p>
            <a:r>
              <a:rPr lang="en-GB" dirty="0" smtClean="0"/>
              <a:t>The company has a high equity ratio which shows a lower probability of liquidation</a:t>
            </a:r>
          </a:p>
          <a:p>
            <a:r>
              <a:rPr lang="en-GB" dirty="0" smtClean="0"/>
              <a:t>The company has a good return on equity which improves on its corporate image</a:t>
            </a:r>
          </a:p>
          <a:p>
            <a:pPr marL="0" indent="0">
              <a:buNone/>
            </a:pPr>
            <a:r>
              <a:rPr lang="en-GB" dirty="0" smtClean="0"/>
              <a:t>The company generally outperforms its key competitors in these financial insights which are very key as they show the exact company performance and has an indication of the future state of affaires in the company.</a:t>
            </a:r>
            <a:endParaRPr lang="en-GB" dirty="0"/>
          </a:p>
        </p:txBody>
      </p:sp>
    </p:spTree>
    <p:extLst>
      <p:ext uri="{BB962C8B-B14F-4D97-AF65-F5344CB8AC3E}">
        <p14:creationId xmlns:p14="http://schemas.microsoft.com/office/powerpoint/2010/main" val="1695621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2000"/>
          </a:xfrm>
        </p:spPr>
        <p:txBody>
          <a:bodyPr/>
          <a:lstStyle/>
          <a:p>
            <a:r>
              <a:rPr lang="en-GB" b="1" dirty="0" smtClean="0"/>
              <a:t>Company Strategies</a:t>
            </a:r>
            <a:endParaRPr lang="en-GB" b="1" dirty="0"/>
          </a:p>
        </p:txBody>
      </p:sp>
      <p:sp>
        <p:nvSpPr>
          <p:cNvPr id="3" name="Content Placeholder 2"/>
          <p:cNvSpPr>
            <a:spLocks noGrp="1"/>
          </p:cNvSpPr>
          <p:nvPr>
            <p:ph idx="1"/>
          </p:nvPr>
        </p:nvSpPr>
        <p:spPr>
          <a:xfrm>
            <a:off x="677334" y="1371600"/>
            <a:ext cx="8596668" cy="4669763"/>
          </a:xfrm>
        </p:spPr>
        <p:txBody>
          <a:bodyPr>
            <a:normAutofit fontScale="92500" lnSpcReduction="10000"/>
          </a:bodyPr>
          <a:lstStyle/>
          <a:p>
            <a:pPr marL="0" indent="0">
              <a:buNone/>
            </a:pPr>
            <a:r>
              <a:rPr lang="en-GB" dirty="0" smtClean="0"/>
              <a:t>The company has the following strategies in place which are geared at making it stand out of the competition</a:t>
            </a:r>
          </a:p>
          <a:p>
            <a:r>
              <a:rPr lang="en-GB" dirty="0" smtClean="0"/>
              <a:t>Tax strategy – Increases compliance wherever it operates</a:t>
            </a:r>
          </a:p>
          <a:p>
            <a:r>
              <a:rPr lang="en-GB" dirty="0" smtClean="0"/>
              <a:t>Dividend strategies – They ensure excess liquidity is distributed to share holders. This has a positive impact on share prices</a:t>
            </a:r>
          </a:p>
          <a:p>
            <a:r>
              <a:rPr lang="en-GB" dirty="0" smtClean="0"/>
              <a:t>Focus on online stores – This improves sales while cutting down on logistics costs</a:t>
            </a:r>
          </a:p>
          <a:p>
            <a:r>
              <a:rPr lang="en-GB" dirty="0" smtClean="0"/>
              <a:t>Advanced web based games – To boost sales and reduce costs of operation</a:t>
            </a:r>
          </a:p>
          <a:p>
            <a:pPr marL="0" indent="0">
              <a:buNone/>
            </a:pPr>
            <a:r>
              <a:rPr lang="en-GB" dirty="0" smtClean="0"/>
              <a:t>The company should – as a way of gaining more market share- adopt the following strategies;</a:t>
            </a:r>
          </a:p>
          <a:p>
            <a:r>
              <a:rPr lang="en-GB" dirty="0" smtClean="0"/>
              <a:t>Acquisition of loss making companies like Mattel </a:t>
            </a:r>
            <a:r>
              <a:rPr lang="en-GB" dirty="0" err="1" smtClean="0"/>
              <a:t>Inc</a:t>
            </a:r>
            <a:endParaRPr lang="en-GB" dirty="0" smtClean="0"/>
          </a:p>
          <a:p>
            <a:r>
              <a:rPr lang="en-GB" dirty="0" smtClean="0"/>
              <a:t>Advance more in the entertainment industry beyond toys and games</a:t>
            </a:r>
          </a:p>
          <a:p>
            <a:r>
              <a:rPr lang="en-GB" dirty="0" smtClean="0"/>
              <a:t>Seek franchises in the untapped markets to boost sales</a:t>
            </a:r>
          </a:p>
          <a:p>
            <a:r>
              <a:rPr lang="en-GB" dirty="0" smtClean="0"/>
              <a:t>Seek opportunities for foreign direct investments to reduce operational costs while gaining confidence in the locality</a:t>
            </a:r>
          </a:p>
          <a:p>
            <a:endParaRPr lang="en-GB" dirty="0"/>
          </a:p>
        </p:txBody>
      </p:sp>
    </p:spTree>
    <p:extLst>
      <p:ext uri="{BB962C8B-B14F-4D97-AF65-F5344CB8AC3E}">
        <p14:creationId xmlns:p14="http://schemas.microsoft.com/office/powerpoint/2010/main" val="2755444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6686"/>
          </a:xfrm>
        </p:spPr>
        <p:txBody>
          <a:bodyPr/>
          <a:lstStyle/>
          <a:p>
            <a:r>
              <a:rPr lang="en-GB" b="1" dirty="0" smtClean="0"/>
              <a:t>SWOT Analysis</a:t>
            </a:r>
            <a:endParaRPr lang="en-GB" b="1" dirty="0"/>
          </a:p>
        </p:txBody>
      </p:sp>
      <p:sp>
        <p:nvSpPr>
          <p:cNvPr id="3" name="Content Placeholder 2"/>
          <p:cNvSpPr>
            <a:spLocks noGrp="1"/>
          </p:cNvSpPr>
          <p:nvPr>
            <p:ph idx="1"/>
          </p:nvPr>
        </p:nvSpPr>
        <p:spPr>
          <a:xfrm>
            <a:off x="677334" y="1306287"/>
            <a:ext cx="8596668" cy="4735076"/>
          </a:xfrm>
        </p:spPr>
        <p:txBody>
          <a:bodyPr>
            <a:normAutofit/>
          </a:bodyPr>
          <a:lstStyle/>
          <a:p>
            <a:pPr marL="0" indent="0">
              <a:buNone/>
            </a:pPr>
            <a:r>
              <a:rPr lang="en-GB" i="1" u="sng" dirty="0" smtClean="0"/>
              <a:t>Company strengths</a:t>
            </a:r>
          </a:p>
          <a:p>
            <a:r>
              <a:rPr lang="en-GB" dirty="0" smtClean="0"/>
              <a:t>Lower cost of production as shown by a high gross profit margin</a:t>
            </a:r>
          </a:p>
          <a:p>
            <a:r>
              <a:rPr lang="en-GB" dirty="0" smtClean="0"/>
              <a:t>Sufficient liquidity as shown by the current ratio</a:t>
            </a:r>
          </a:p>
          <a:p>
            <a:r>
              <a:rPr lang="en-GB" dirty="0" smtClean="0"/>
              <a:t>Technology advancement</a:t>
            </a:r>
          </a:p>
          <a:p>
            <a:r>
              <a:rPr lang="en-GB" dirty="0" smtClean="0"/>
              <a:t>Online stores</a:t>
            </a:r>
          </a:p>
          <a:p>
            <a:r>
              <a:rPr lang="en-GB" dirty="0" smtClean="0"/>
              <a:t>Experienced and diverse board of directors</a:t>
            </a:r>
          </a:p>
          <a:p>
            <a:pPr marL="0" indent="0">
              <a:buNone/>
            </a:pPr>
            <a:r>
              <a:rPr lang="en-GB" i="1" u="sng" dirty="0" smtClean="0"/>
              <a:t>Company Weaknesses</a:t>
            </a:r>
          </a:p>
          <a:p>
            <a:r>
              <a:rPr lang="en-GB" dirty="0" smtClean="0"/>
              <a:t>Failure in making universal web based games – Leading to some restrictions limiting sales.</a:t>
            </a:r>
          </a:p>
          <a:p>
            <a:r>
              <a:rPr lang="en-GB" dirty="0" smtClean="0"/>
              <a:t>Focusing on a single industry - This limits risk cushioning offered by portfolios.</a:t>
            </a:r>
          </a:p>
          <a:p>
            <a:pPr marL="0" indent="0">
              <a:buNone/>
            </a:pPr>
            <a:endParaRPr lang="en-GB" dirty="0"/>
          </a:p>
        </p:txBody>
      </p:sp>
    </p:spTree>
    <p:extLst>
      <p:ext uri="{BB962C8B-B14F-4D97-AF65-F5344CB8AC3E}">
        <p14:creationId xmlns:p14="http://schemas.microsoft.com/office/powerpoint/2010/main" val="10907587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5691"/>
          </a:xfrm>
        </p:spPr>
        <p:txBody>
          <a:bodyPr/>
          <a:lstStyle/>
          <a:p>
            <a:r>
              <a:rPr lang="en-GB" b="1" dirty="0" smtClean="0"/>
              <a:t>SWOT Analysis, Continued…….</a:t>
            </a:r>
            <a:endParaRPr lang="en-GB" b="1" dirty="0"/>
          </a:p>
        </p:txBody>
      </p:sp>
      <p:sp>
        <p:nvSpPr>
          <p:cNvPr id="3" name="Content Placeholder 2"/>
          <p:cNvSpPr>
            <a:spLocks noGrp="1"/>
          </p:cNvSpPr>
          <p:nvPr>
            <p:ph idx="1"/>
          </p:nvPr>
        </p:nvSpPr>
        <p:spPr>
          <a:xfrm>
            <a:off x="677334" y="1515291"/>
            <a:ext cx="8596668" cy="4526071"/>
          </a:xfrm>
        </p:spPr>
        <p:txBody>
          <a:bodyPr>
            <a:normAutofit fontScale="92500" lnSpcReduction="10000"/>
          </a:bodyPr>
          <a:lstStyle/>
          <a:p>
            <a:pPr marL="0" indent="0">
              <a:buNone/>
            </a:pPr>
            <a:r>
              <a:rPr lang="en-GB" i="1" u="sng" dirty="0" smtClean="0"/>
              <a:t>Opportunities</a:t>
            </a:r>
          </a:p>
          <a:p>
            <a:r>
              <a:rPr lang="en-GB" dirty="0" smtClean="0"/>
              <a:t>Growing markets</a:t>
            </a:r>
          </a:p>
          <a:p>
            <a:r>
              <a:rPr lang="en-GB" dirty="0" smtClean="0"/>
              <a:t>Online games potential</a:t>
            </a:r>
          </a:p>
          <a:p>
            <a:r>
              <a:rPr lang="en-GB" dirty="0" smtClean="0"/>
              <a:t>Parents becoming more enlightened on usefulness of toys in learning</a:t>
            </a:r>
          </a:p>
          <a:p>
            <a:r>
              <a:rPr lang="en-GB" dirty="0" smtClean="0"/>
              <a:t>Games and toys for adults</a:t>
            </a:r>
          </a:p>
          <a:p>
            <a:r>
              <a:rPr lang="en-GB" dirty="0" smtClean="0"/>
              <a:t>Educative toys which may be more preferred by parents</a:t>
            </a:r>
          </a:p>
          <a:p>
            <a:pPr marL="0" indent="0">
              <a:buNone/>
            </a:pPr>
            <a:r>
              <a:rPr lang="en-GB" i="1" u="sng" dirty="0" smtClean="0"/>
              <a:t>Threats</a:t>
            </a:r>
          </a:p>
          <a:p>
            <a:r>
              <a:rPr lang="en-GB" dirty="0" smtClean="0"/>
              <a:t>Growing competition</a:t>
            </a:r>
          </a:p>
          <a:p>
            <a:r>
              <a:rPr lang="en-GB" dirty="0" smtClean="0"/>
              <a:t>Effect of cybercrime to their web based games</a:t>
            </a:r>
          </a:p>
          <a:p>
            <a:r>
              <a:rPr lang="en-GB" dirty="0" smtClean="0"/>
              <a:t>Fast changing environments which may make games obsolete within a short period of time</a:t>
            </a:r>
          </a:p>
          <a:p>
            <a:r>
              <a:rPr lang="en-GB" dirty="0" smtClean="0"/>
              <a:t>Globalization which speeds up destructive effect on businesses in case of a crisis in one part of the world.</a:t>
            </a:r>
          </a:p>
          <a:p>
            <a:pPr marL="0" indent="0">
              <a:buNone/>
            </a:pPr>
            <a:endParaRPr lang="en-GB" dirty="0"/>
          </a:p>
        </p:txBody>
      </p:sp>
    </p:spTree>
    <p:extLst>
      <p:ext uri="{BB962C8B-B14F-4D97-AF65-F5344CB8AC3E}">
        <p14:creationId xmlns:p14="http://schemas.microsoft.com/office/powerpoint/2010/main" val="1302638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5063"/>
          </a:xfrm>
        </p:spPr>
        <p:txBody>
          <a:bodyPr/>
          <a:lstStyle/>
          <a:p>
            <a:r>
              <a:rPr lang="en-GB" b="1" dirty="0" smtClean="0"/>
              <a:t>Future of LEGO Group</a:t>
            </a:r>
            <a:endParaRPr lang="en-GB" b="1" dirty="0"/>
          </a:p>
        </p:txBody>
      </p:sp>
      <p:sp>
        <p:nvSpPr>
          <p:cNvPr id="3" name="Content Placeholder 2"/>
          <p:cNvSpPr>
            <a:spLocks noGrp="1"/>
          </p:cNvSpPr>
          <p:nvPr>
            <p:ph idx="1"/>
          </p:nvPr>
        </p:nvSpPr>
        <p:spPr>
          <a:xfrm>
            <a:off x="677334" y="1489167"/>
            <a:ext cx="8596668" cy="4552196"/>
          </a:xfrm>
        </p:spPr>
        <p:txBody>
          <a:bodyPr>
            <a:normAutofit/>
          </a:bodyPr>
          <a:lstStyle/>
          <a:p>
            <a:pPr marL="0" indent="0">
              <a:buNone/>
            </a:pPr>
            <a:r>
              <a:rPr lang="en-GB" dirty="0" smtClean="0"/>
              <a:t>The company appears very strategic in nature compared to its competitors.</a:t>
            </a:r>
          </a:p>
          <a:p>
            <a:pPr marL="0" indent="0">
              <a:buNone/>
            </a:pPr>
            <a:r>
              <a:rPr lang="en-GB" dirty="0" smtClean="0"/>
              <a:t>Based on the company SWOT analysis, the following is very likely about LEGO Group;</a:t>
            </a:r>
          </a:p>
          <a:p>
            <a:r>
              <a:rPr lang="en-GB" dirty="0" smtClean="0"/>
              <a:t>Increased market share due to move to new markets and web based games</a:t>
            </a:r>
          </a:p>
          <a:p>
            <a:r>
              <a:rPr lang="en-GB" dirty="0" smtClean="0"/>
              <a:t>Good returns to shareholders improving the company market share</a:t>
            </a:r>
          </a:p>
          <a:p>
            <a:r>
              <a:rPr lang="en-GB" dirty="0" smtClean="0"/>
              <a:t>The company is also likely to takeover other firms with negative returns in the industry like Mattel </a:t>
            </a:r>
            <a:r>
              <a:rPr lang="en-GB" dirty="0" err="1" smtClean="0"/>
              <a:t>Inc</a:t>
            </a:r>
            <a:endParaRPr lang="en-GB" dirty="0" smtClean="0"/>
          </a:p>
          <a:p>
            <a:r>
              <a:rPr lang="en-GB" dirty="0" smtClean="0"/>
              <a:t>The company may venture fully in the entertainment industry beyond toys to boost revenues</a:t>
            </a:r>
          </a:p>
          <a:p>
            <a:pPr marL="0" indent="0">
              <a:buNone/>
            </a:pPr>
            <a:endParaRPr lang="en-GB" dirty="0"/>
          </a:p>
        </p:txBody>
      </p:sp>
    </p:spTree>
    <p:extLst>
      <p:ext uri="{BB962C8B-B14F-4D97-AF65-F5344CB8AC3E}">
        <p14:creationId xmlns:p14="http://schemas.microsoft.com/office/powerpoint/2010/main" val="34581048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105</TotalTime>
  <Words>866</Words>
  <Application>Microsoft Office PowerPoint</Application>
  <PresentationFormat>Widescreen</PresentationFormat>
  <Paragraphs>161</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Century</vt:lpstr>
      <vt:lpstr>Trebuchet MS</vt:lpstr>
      <vt:lpstr>Wingdings 3</vt:lpstr>
      <vt:lpstr>Facet</vt:lpstr>
      <vt:lpstr>LEGO GROUP</vt:lpstr>
      <vt:lpstr>BACKGROUND INFORMATION</vt:lpstr>
      <vt:lpstr>Industry</vt:lpstr>
      <vt:lpstr>Company Performance</vt:lpstr>
      <vt:lpstr>Company Performance, Continued…….</vt:lpstr>
      <vt:lpstr>Company Strategies</vt:lpstr>
      <vt:lpstr>SWOT Analysis</vt:lpstr>
      <vt:lpstr>SWOT Analysis, Continued…….</vt:lpstr>
      <vt:lpstr>Future of LEGO Group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LEGO GROUP</dc:title>
  <dc:creator>UKL</dc:creator>
  <cp:lastModifiedBy>UKL</cp:lastModifiedBy>
  <cp:revision>15</cp:revision>
  <dcterms:created xsi:type="dcterms:W3CDTF">2020-04-20T17:42:47Z</dcterms:created>
  <dcterms:modified xsi:type="dcterms:W3CDTF">2020-04-20T19:27:51Z</dcterms:modified>
</cp:coreProperties>
</file>